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4" r:id="rId3"/>
    <p:sldId id="272" r:id="rId4"/>
    <p:sldId id="273" r:id="rId5"/>
    <p:sldId id="257" r:id="rId6"/>
    <p:sldId id="274" r:id="rId7"/>
    <p:sldId id="260" r:id="rId8"/>
    <p:sldId id="268" r:id="rId9"/>
    <p:sldId id="270" r:id="rId10"/>
    <p:sldId id="269" r:id="rId11"/>
    <p:sldId id="261" r:id="rId12"/>
    <p:sldId id="267" r:id="rId13"/>
    <p:sldId id="271" r:id="rId14"/>
    <p:sldId id="265" r:id="rId15"/>
    <p:sldId id="266"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10/16/2023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10/16/2023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jpe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10/16/2023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eg" /><Relationship Id="rId1" Type="http://schemas.openxmlformats.org/officeDocument/2006/relationships/slideLayout" Target="../slideLayouts/slideLayout2.xml" /><Relationship Id="rId6" Type="http://schemas.openxmlformats.org/officeDocument/2006/relationships/hyperlink" Target="https://www.instagram.com/invites/contact/?i=s3pbsfmfou8i&amp;utm_content=sfemchx" TargetMode="External" /><Relationship Id="rId5" Type="http://schemas.openxmlformats.org/officeDocument/2006/relationships/hyperlink" Target="https://instagram.com/stories/kottapalli_15/3212443494396563855?igshid=MTc4MmM1YmI2Ng==" TargetMode="External" /><Relationship Id="rId4" Type="http://schemas.openxmlformats.org/officeDocument/2006/relationships/hyperlink" Target="https://instagram.com/stories/kottapalli_15/3212440173413685211?igshid=MTc4MmM1YmI2Ng==" TargetMode="Externa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4.png"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2C9C-C898-B3B5-BAE9-ABEFA6090F5C}"/>
              </a:ext>
            </a:extLst>
          </p:cNvPr>
          <p:cNvSpPr>
            <a:spLocks noGrp="1"/>
          </p:cNvSpPr>
          <p:nvPr>
            <p:ph type="ctrTitle"/>
          </p:nvPr>
        </p:nvSpPr>
        <p:spPr>
          <a:xfrm>
            <a:off x="1683171" y="751352"/>
            <a:ext cx="8825658" cy="2677648"/>
          </a:xfrm>
        </p:spPr>
        <p:txBody>
          <a:bodyPr/>
          <a:lstStyle/>
          <a:p>
            <a:r>
              <a:rPr lang="en-IN" dirty="0">
                <a:solidFill>
                  <a:schemeClr val="accent1">
                    <a:lumMod val="20000"/>
                    <a:lumOff val="80000"/>
                  </a:schemeClr>
                </a:solidFill>
                <a:latin typeface="ADLaM Display" panose="02000000000000000000" pitchFamily="2" charset="0"/>
                <a:ea typeface="ADLaM Display" panose="02000000000000000000" pitchFamily="2" charset="0"/>
                <a:cs typeface="ADLaM Display" panose="02000000000000000000" pitchFamily="2" charset="0"/>
              </a:rPr>
              <a:t>Digital marketing project </a:t>
            </a:r>
            <a:br>
              <a:rPr lang="en-IN" dirty="0">
                <a:solidFill>
                  <a:schemeClr val="accent1">
                    <a:lumMod val="20000"/>
                    <a:lumOff val="80000"/>
                  </a:schemeClr>
                </a:solidFill>
                <a:latin typeface="ADLaM Display" panose="02000000000000000000" pitchFamily="2" charset="0"/>
                <a:ea typeface="ADLaM Display" panose="02000000000000000000" pitchFamily="2" charset="0"/>
                <a:cs typeface="ADLaM Display" panose="02000000000000000000" pitchFamily="2" charset="0"/>
              </a:rPr>
            </a:br>
            <a:r>
              <a:rPr lang="en-IN" dirty="0">
                <a:solidFill>
                  <a:schemeClr val="accent1">
                    <a:lumMod val="20000"/>
                    <a:lumOff val="80000"/>
                  </a:schemeClr>
                </a:solidFill>
                <a:latin typeface="ADLaM Display" panose="02000000000000000000" pitchFamily="2" charset="0"/>
                <a:ea typeface="ADLaM Display" panose="02000000000000000000" pitchFamily="2" charset="0"/>
                <a:cs typeface="ADLaM Display" panose="02000000000000000000" pitchFamily="2" charset="0"/>
              </a:rPr>
              <a:t>           Phase 2</a:t>
            </a:r>
            <a:endParaRPr lang="en-US" dirty="0">
              <a:solidFill>
                <a:schemeClr val="accent1">
                  <a:lumMod val="20000"/>
                  <a:lumOff val="80000"/>
                </a:schemeClr>
              </a:solidFill>
              <a:latin typeface="ADLaM Display" panose="02000000000000000000" pitchFamily="2" charset="0"/>
              <a:ea typeface="ADLaM Display" panose="02000000000000000000" pitchFamily="2" charset="0"/>
            </a:endParaRPr>
          </a:p>
        </p:txBody>
      </p:sp>
      <p:sp>
        <p:nvSpPr>
          <p:cNvPr id="5" name="Subtitle 4">
            <a:extLst>
              <a:ext uri="{FF2B5EF4-FFF2-40B4-BE49-F238E27FC236}">
                <a16:creationId xmlns:a16="http://schemas.microsoft.com/office/drawing/2014/main" id="{8E2F4BBC-C7B5-0C10-3052-98AF878C6316}"/>
              </a:ext>
            </a:extLst>
          </p:cNvPr>
          <p:cNvSpPr>
            <a:spLocks noGrp="1"/>
          </p:cNvSpPr>
          <p:nvPr>
            <p:ph type="subTitle" idx="1"/>
          </p:nvPr>
        </p:nvSpPr>
        <p:spPr>
          <a:xfrm>
            <a:off x="6838024" y="3660573"/>
            <a:ext cx="3670805" cy="2446075"/>
          </a:xfrm>
        </p:spPr>
        <p:txBody>
          <a:bodyPr>
            <a:normAutofit fontScale="62500" lnSpcReduction="20000"/>
          </a:bodyPr>
          <a:lstStyle/>
          <a:p>
            <a:endParaRPr lang="en-IN" sz="2400" dirty="0">
              <a:solidFill>
                <a:srgbClr val="FF0000"/>
              </a:solidFill>
            </a:endParaRPr>
          </a:p>
          <a:p>
            <a:r>
              <a:rPr lang="en-IN" sz="2400" dirty="0">
                <a:solidFill>
                  <a:srgbClr val="FF0000"/>
                </a:solidFill>
              </a:rPr>
              <a:t>           </a:t>
            </a:r>
            <a:r>
              <a:rPr lang="en-IN" sz="2400" dirty="0">
                <a:solidFill>
                  <a:srgbClr val="FFC000"/>
                </a:solidFill>
              </a:rPr>
              <a:t>Team</a:t>
            </a:r>
            <a:r>
              <a:rPr lang="en-IN" sz="2400" dirty="0">
                <a:solidFill>
                  <a:srgbClr val="FFFF00"/>
                </a:solidFill>
              </a:rPr>
              <a:t>  ID: LTVIP2023TMID10384</a:t>
            </a:r>
            <a:endParaRPr lang="en-IN" sz="2400" dirty="0">
              <a:solidFill>
                <a:srgbClr val="FF0000"/>
              </a:solidFill>
            </a:endParaRPr>
          </a:p>
          <a:p>
            <a:r>
              <a:rPr lang="en-IN" sz="2400" dirty="0">
                <a:solidFill>
                  <a:schemeClr val="accent2">
                    <a:lumMod val="75000"/>
                  </a:schemeClr>
                </a:solidFill>
              </a:rPr>
              <a:t>      </a:t>
            </a:r>
            <a:r>
              <a:rPr lang="en-IN" sz="2400" dirty="0">
                <a:solidFill>
                  <a:srgbClr val="FFC000"/>
                </a:solidFill>
              </a:rPr>
              <a:t>Team Leader</a:t>
            </a:r>
            <a:r>
              <a:rPr lang="en-IN" sz="2400" dirty="0">
                <a:solidFill>
                  <a:schemeClr val="accent2">
                    <a:lumMod val="75000"/>
                  </a:schemeClr>
                </a:solidFill>
              </a:rPr>
              <a:t> </a:t>
            </a:r>
            <a:r>
              <a:rPr lang="en-IN" sz="2400" dirty="0">
                <a:solidFill>
                  <a:schemeClr val="accent1">
                    <a:lumMod val="75000"/>
                  </a:schemeClr>
                </a:solidFill>
              </a:rPr>
              <a:t>:</a:t>
            </a:r>
            <a:r>
              <a:rPr lang="en-IN" sz="2400" dirty="0">
                <a:solidFill>
                  <a:srgbClr val="FFC000"/>
                </a:solidFill>
              </a:rPr>
              <a:t>:</a:t>
            </a:r>
            <a:r>
              <a:rPr lang="en-IN" sz="2400" dirty="0">
                <a:solidFill>
                  <a:schemeClr val="accent1">
                    <a:lumMod val="75000"/>
                  </a:schemeClr>
                </a:solidFill>
              </a:rPr>
              <a:t> </a:t>
            </a:r>
            <a:r>
              <a:rPr lang="en-IN" sz="2400" dirty="0">
                <a:solidFill>
                  <a:srgbClr val="FFFF00"/>
                </a:solidFill>
              </a:rPr>
              <a:t>Kottapalli Nandi         </a:t>
            </a:r>
          </a:p>
          <a:p>
            <a:r>
              <a:rPr lang="en-IN" sz="2400" dirty="0">
                <a:solidFill>
                  <a:srgbClr val="FFFF00"/>
                </a:solidFill>
              </a:rPr>
              <a:t>           Kundangi eswari</a:t>
            </a:r>
          </a:p>
          <a:p>
            <a:r>
              <a:rPr lang="en-IN" sz="2400" dirty="0">
                <a:solidFill>
                  <a:srgbClr val="FFFF00"/>
                </a:solidFill>
              </a:rPr>
              <a:t>           Nakka meghana</a:t>
            </a:r>
          </a:p>
          <a:p>
            <a:r>
              <a:rPr lang="en-IN" sz="2400" dirty="0">
                <a:solidFill>
                  <a:srgbClr val="FFFF00"/>
                </a:solidFill>
              </a:rPr>
              <a:t>           Makka jayachandrika</a:t>
            </a:r>
          </a:p>
          <a:p>
            <a:r>
              <a:rPr lang="en-IN" sz="2400" dirty="0">
                <a:solidFill>
                  <a:srgbClr val="FFFF00"/>
                </a:solidFill>
              </a:rPr>
              <a:t>           Kuppa padma</a:t>
            </a:r>
          </a:p>
          <a:p>
            <a:endParaRPr lang="en-US" dirty="0">
              <a:solidFill>
                <a:srgbClr val="FFFF00"/>
              </a:solidFill>
            </a:endParaRPr>
          </a:p>
        </p:txBody>
      </p:sp>
    </p:spTree>
    <p:extLst>
      <p:ext uri="{BB962C8B-B14F-4D97-AF65-F5344CB8AC3E}">
        <p14:creationId xmlns:p14="http://schemas.microsoft.com/office/powerpoint/2010/main" val="1012319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AB69FAF-C2BD-80B2-26F8-FECB3BC7F3D8}"/>
              </a:ext>
            </a:extLst>
          </p:cNvPr>
          <p:cNvPicPr>
            <a:picLocks noGrp="1" noChangeAspect="1"/>
          </p:cNvPicPr>
          <p:nvPr>
            <p:ph idx="1"/>
          </p:nvPr>
        </p:nvPicPr>
        <p:blipFill>
          <a:blip r:embed="rId2"/>
          <a:stretch>
            <a:fillRect/>
          </a:stretch>
        </p:blipFill>
        <p:spPr>
          <a:xfrm>
            <a:off x="567412" y="2229791"/>
            <a:ext cx="5973307" cy="4422417"/>
          </a:xfrm>
        </p:spPr>
      </p:pic>
      <p:pic>
        <p:nvPicPr>
          <p:cNvPr id="5" name="Picture 4">
            <a:extLst>
              <a:ext uri="{FF2B5EF4-FFF2-40B4-BE49-F238E27FC236}">
                <a16:creationId xmlns:a16="http://schemas.microsoft.com/office/drawing/2014/main" id="{0E27BA0E-3CDC-E1CF-8F02-3FA3E75CAB70}"/>
              </a:ext>
            </a:extLst>
          </p:cNvPr>
          <p:cNvPicPr>
            <a:picLocks noChangeAspect="1"/>
          </p:cNvPicPr>
          <p:nvPr/>
        </p:nvPicPr>
        <p:blipFill>
          <a:blip r:embed="rId3"/>
          <a:stretch>
            <a:fillRect/>
          </a:stretch>
        </p:blipFill>
        <p:spPr>
          <a:xfrm>
            <a:off x="6667110" y="2229791"/>
            <a:ext cx="5227376" cy="4017899"/>
          </a:xfrm>
          <a:prstGeom prst="rect">
            <a:avLst/>
          </a:prstGeom>
        </p:spPr>
      </p:pic>
    </p:spTree>
    <p:extLst>
      <p:ext uri="{BB962C8B-B14F-4D97-AF65-F5344CB8AC3E}">
        <p14:creationId xmlns:p14="http://schemas.microsoft.com/office/powerpoint/2010/main" val="2328495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4B7C84-2AC3-73D2-1EF2-1ECB92C383F3}"/>
              </a:ext>
            </a:extLst>
          </p:cNvPr>
          <p:cNvSpPr>
            <a:spLocks noGrp="1"/>
          </p:cNvSpPr>
          <p:nvPr>
            <p:ph idx="1"/>
          </p:nvPr>
        </p:nvSpPr>
        <p:spPr>
          <a:xfrm>
            <a:off x="429483" y="2359862"/>
            <a:ext cx="11165429" cy="4498138"/>
          </a:xfrm>
        </p:spPr>
        <p:txBody>
          <a:bodyPr/>
          <a:lstStyle/>
          <a:p>
            <a:r>
              <a:rPr lang="en-IN" dirty="0">
                <a:solidFill>
                  <a:schemeClr val="accent2">
                    <a:lumMod val="75000"/>
                  </a:schemeClr>
                </a:solidFill>
              </a:rPr>
              <a:t>Content idea generation &amp; Strategy </a:t>
            </a:r>
            <a:r>
              <a:rPr lang="en-IN" dirty="0"/>
              <a:t> : The basic aim of the Marketing Strategy of Maruti Suzuki is to give you deep insights into Maruti Suzuki’s journey from a mere collaboration between Maruti Udyog (A government-owned entity) and Japan’s Suzuki Motor Corporation in the early 1980s to being at the top of the auto industry presently. </a:t>
            </a:r>
          </a:p>
          <a:p>
            <a:r>
              <a:rPr lang="en-IN" dirty="0">
                <a:solidFill>
                  <a:schemeClr val="accent3"/>
                </a:solidFill>
              </a:rPr>
              <a:t>Swot Analysis </a:t>
            </a:r>
            <a:r>
              <a:rPr lang="en-IN" dirty="0"/>
              <a:t>:</a:t>
            </a:r>
          </a:p>
          <a:p>
            <a:pPr marL="0" indent="0">
              <a:buNone/>
            </a:pPr>
            <a:r>
              <a:rPr lang="en-IN" dirty="0"/>
              <a:t>         </a:t>
            </a:r>
            <a:r>
              <a:rPr lang="en-IN" dirty="0">
                <a:solidFill>
                  <a:schemeClr val="accent1">
                    <a:lumMod val="40000"/>
                    <a:lumOff val="60000"/>
                  </a:schemeClr>
                </a:solidFill>
              </a:rPr>
              <a:t>Strengths</a:t>
            </a:r>
            <a:r>
              <a:rPr lang="en-IN" dirty="0"/>
              <a:t> :</a:t>
            </a:r>
          </a:p>
          <a:p>
            <a:pPr marL="0" indent="0">
              <a:buNone/>
            </a:pPr>
            <a:r>
              <a:rPr lang="en-IN" dirty="0"/>
              <a:t>        * strong brand reputation and market presence in India. </a:t>
            </a:r>
          </a:p>
          <a:p>
            <a:pPr marL="0" indent="0">
              <a:buNone/>
            </a:pPr>
            <a:r>
              <a:rPr lang="en-IN" dirty="0"/>
              <a:t>        * Cost – Effective  manufacturing  processes  result in competitive pricing. </a:t>
            </a:r>
          </a:p>
          <a:p>
            <a:pPr marL="0" indent="0">
              <a:buNone/>
            </a:pPr>
            <a:r>
              <a:rPr lang="en-IN" dirty="0"/>
              <a:t>        * product Quality </a:t>
            </a:r>
          </a:p>
          <a:p>
            <a:pPr marL="0" indent="0">
              <a:buNone/>
            </a:pPr>
            <a:r>
              <a:rPr lang="en-IN" dirty="0"/>
              <a:t>        * Market Share </a:t>
            </a:r>
          </a:p>
          <a:p>
            <a:pPr marL="0" indent="0">
              <a:buNone/>
            </a:pPr>
            <a:r>
              <a:rPr lang="en-IN" dirty="0"/>
              <a:t>        * Number of Share</a:t>
            </a:r>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7" name="Title 6">
            <a:extLst>
              <a:ext uri="{FF2B5EF4-FFF2-40B4-BE49-F238E27FC236}">
                <a16:creationId xmlns:a16="http://schemas.microsoft.com/office/drawing/2014/main" id="{1312167F-8FF3-261D-6F09-BB4AEE6D1BF2}"/>
              </a:ext>
            </a:extLst>
          </p:cNvPr>
          <p:cNvSpPr>
            <a:spLocks noGrp="1"/>
          </p:cNvSpPr>
          <p:nvPr>
            <p:ph type="title"/>
          </p:nvPr>
        </p:nvSpPr>
        <p:spPr/>
        <p:txBody>
          <a:bodyPr/>
          <a:lstStyle/>
          <a:p>
            <a:r>
              <a:rPr lang="en-IN" dirty="0"/>
              <a:t>Part 3 : Content ideas and Marketing Strategies</a:t>
            </a:r>
            <a:endParaRPr lang="en-US" dirty="0"/>
          </a:p>
        </p:txBody>
      </p:sp>
    </p:spTree>
    <p:extLst>
      <p:ext uri="{BB962C8B-B14F-4D97-AF65-F5344CB8AC3E}">
        <p14:creationId xmlns:p14="http://schemas.microsoft.com/office/powerpoint/2010/main" val="3423189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D7B84F-08CB-BBF3-C787-F9BFA98792C4}"/>
              </a:ext>
            </a:extLst>
          </p:cNvPr>
          <p:cNvSpPr>
            <a:spLocks noGrp="1"/>
          </p:cNvSpPr>
          <p:nvPr>
            <p:ph idx="1"/>
          </p:nvPr>
        </p:nvSpPr>
        <p:spPr/>
        <p:txBody>
          <a:bodyPr>
            <a:normAutofit fontScale="92500" lnSpcReduction="20000"/>
          </a:bodyPr>
          <a:lstStyle/>
          <a:p>
            <a:pPr marL="0" indent="0">
              <a:buNone/>
            </a:pPr>
            <a:r>
              <a:rPr lang="en-IN" dirty="0"/>
              <a:t>  weaknesses  : </a:t>
            </a:r>
          </a:p>
          <a:p>
            <a:pPr marL="0" indent="0">
              <a:buNone/>
            </a:pPr>
            <a:r>
              <a:rPr lang="en-IN" dirty="0"/>
              <a:t>    Weak interior quality</a:t>
            </a:r>
          </a:p>
          <a:p>
            <a:pPr marL="0" indent="0">
              <a:buNone/>
            </a:pPr>
            <a:r>
              <a:rPr lang="en-IN" dirty="0"/>
              <a:t>     Government  intervention </a:t>
            </a:r>
          </a:p>
          <a:p>
            <a:pPr marL="0" indent="0">
              <a:buNone/>
            </a:pPr>
            <a:r>
              <a:rPr lang="en-IN" dirty="0"/>
              <a:t>     Penetration inability </a:t>
            </a:r>
          </a:p>
          <a:p>
            <a:pPr marL="0" indent="0">
              <a:buNone/>
            </a:pPr>
            <a:r>
              <a:rPr lang="en-IN" dirty="0"/>
              <a:t>     Weak managerial &amp; Labour Relationship</a:t>
            </a:r>
          </a:p>
          <a:p>
            <a:pPr marL="0" indent="0">
              <a:buNone/>
            </a:pPr>
            <a:r>
              <a:rPr lang="en-IN" dirty="0">
                <a:solidFill>
                  <a:schemeClr val="accent2">
                    <a:lumMod val="75000"/>
                  </a:schemeClr>
                </a:solidFill>
              </a:rPr>
              <a:t> Threats : </a:t>
            </a:r>
          </a:p>
          <a:p>
            <a:pPr marL="0" indent="0">
              <a:buNone/>
            </a:pPr>
            <a:r>
              <a:rPr lang="en-IN" dirty="0">
                <a:solidFill>
                  <a:schemeClr val="accent2">
                    <a:lumMod val="75000"/>
                  </a:schemeClr>
                </a:solidFill>
              </a:rPr>
              <a:t>    </a:t>
            </a:r>
            <a:r>
              <a:rPr lang="en-IN" dirty="0">
                <a:solidFill>
                  <a:schemeClr val="tx1"/>
                </a:solidFill>
              </a:rPr>
              <a:t>Controversies </a:t>
            </a:r>
          </a:p>
          <a:p>
            <a:pPr marL="0" indent="0">
              <a:buNone/>
            </a:pPr>
            <a:r>
              <a:rPr lang="en-IN" dirty="0">
                <a:solidFill>
                  <a:schemeClr val="tx1"/>
                </a:solidFill>
              </a:rPr>
              <a:t>    Fall. In market share</a:t>
            </a:r>
          </a:p>
          <a:p>
            <a:pPr marL="0" indent="0">
              <a:buNone/>
            </a:pPr>
            <a:r>
              <a:rPr lang="en-IN" dirty="0">
                <a:solidFill>
                  <a:schemeClr val="tx1"/>
                </a:solidFill>
              </a:rPr>
              <a:t>    Costs </a:t>
            </a:r>
            <a:r>
              <a:rPr lang="en-IN">
                <a:solidFill>
                  <a:schemeClr val="tx1"/>
                </a:solidFill>
              </a:rPr>
              <a:t>and Expenses</a:t>
            </a:r>
            <a:endParaRPr lang="en-IN" dirty="0">
              <a:solidFill>
                <a:schemeClr val="tx1"/>
              </a:solidFill>
            </a:endParaRPr>
          </a:p>
          <a:p>
            <a:pPr marL="0" indent="0">
              <a:buNone/>
            </a:pPr>
            <a:r>
              <a:rPr lang="en-IN" dirty="0">
                <a:solidFill>
                  <a:schemeClr val="accent2">
                    <a:lumMod val="75000"/>
                  </a:schemeClr>
                </a:solidFill>
              </a:rPr>
              <a:t>    </a:t>
            </a:r>
            <a:endParaRPr lang="en-US" dirty="0">
              <a:solidFill>
                <a:schemeClr val="accent2">
                  <a:lumMod val="75000"/>
                </a:schemeClr>
              </a:solidFill>
            </a:endParaRPr>
          </a:p>
        </p:txBody>
      </p:sp>
    </p:spTree>
    <p:extLst>
      <p:ext uri="{BB962C8B-B14F-4D97-AF65-F5344CB8AC3E}">
        <p14:creationId xmlns:p14="http://schemas.microsoft.com/office/powerpoint/2010/main" val="298917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95811-0FED-3787-3CA0-81F23143AD3A}"/>
              </a:ext>
            </a:extLst>
          </p:cNvPr>
          <p:cNvSpPr>
            <a:spLocks noGrp="1"/>
          </p:cNvSpPr>
          <p:nvPr>
            <p:ph type="title"/>
          </p:nvPr>
        </p:nvSpPr>
        <p:spPr/>
        <p:txBody>
          <a:bodyPr/>
          <a:lstStyle/>
          <a:p>
            <a:r>
              <a:rPr lang="en-IN" dirty="0">
                <a:solidFill>
                  <a:srgbClr val="FFFF00"/>
                </a:solidFill>
              </a:rPr>
              <a:t>Content Calendar Of Maruti Suzuki </a:t>
            </a:r>
            <a:endParaRPr lang="en-US" dirty="0">
              <a:solidFill>
                <a:srgbClr val="FFFF00"/>
              </a:solidFill>
            </a:endParaRPr>
          </a:p>
        </p:txBody>
      </p:sp>
      <p:pic>
        <p:nvPicPr>
          <p:cNvPr id="7" name="Content Placeholder 6">
            <a:extLst>
              <a:ext uri="{FF2B5EF4-FFF2-40B4-BE49-F238E27FC236}">
                <a16:creationId xmlns:a16="http://schemas.microsoft.com/office/drawing/2014/main" id="{86683806-3C10-5311-8768-F66DBE0BE9A2}"/>
              </a:ext>
            </a:extLst>
          </p:cNvPr>
          <p:cNvPicPr>
            <a:picLocks noGrp="1" noChangeAspect="1"/>
          </p:cNvPicPr>
          <p:nvPr>
            <p:ph idx="1"/>
          </p:nvPr>
        </p:nvPicPr>
        <p:blipFill>
          <a:blip r:embed="rId2"/>
          <a:stretch>
            <a:fillRect/>
          </a:stretch>
        </p:blipFill>
        <p:spPr>
          <a:xfrm>
            <a:off x="2294828" y="2337960"/>
            <a:ext cx="7950592" cy="3416300"/>
          </a:xfrm>
        </p:spPr>
      </p:pic>
    </p:spTree>
    <p:extLst>
      <p:ext uri="{BB962C8B-B14F-4D97-AF65-F5344CB8AC3E}">
        <p14:creationId xmlns:p14="http://schemas.microsoft.com/office/powerpoint/2010/main" val="453390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63CF-9732-D3C6-08EF-44AC1C14148B}"/>
              </a:ext>
            </a:extLst>
          </p:cNvPr>
          <p:cNvSpPr>
            <a:spLocks noGrp="1"/>
          </p:cNvSpPr>
          <p:nvPr>
            <p:ph type="title"/>
          </p:nvPr>
        </p:nvSpPr>
        <p:spPr>
          <a:xfrm>
            <a:off x="959847" y="594611"/>
            <a:ext cx="9910383" cy="1539640"/>
          </a:xfrm>
        </p:spPr>
        <p:txBody>
          <a:bodyPr/>
          <a:lstStyle/>
          <a:p>
            <a:r>
              <a:rPr lang="en-IN" dirty="0"/>
              <a:t>Part 4 :  Content  Creation and  Curation</a:t>
            </a:r>
            <a:endParaRPr lang="en-US" dirty="0"/>
          </a:p>
        </p:txBody>
      </p:sp>
      <p:pic>
        <p:nvPicPr>
          <p:cNvPr id="4" name="Picture 3">
            <a:extLst>
              <a:ext uri="{FF2B5EF4-FFF2-40B4-BE49-F238E27FC236}">
                <a16:creationId xmlns:a16="http://schemas.microsoft.com/office/drawing/2014/main" id="{D5A56478-E7E2-E477-1CB3-EC0E1B84E387}"/>
              </a:ext>
            </a:extLst>
          </p:cNvPr>
          <p:cNvPicPr>
            <a:picLocks noChangeAspect="1"/>
          </p:cNvPicPr>
          <p:nvPr/>
        </p:nvPicPr>
        <p:blipFill>
          <a:blip r:embed="rId2"/>
          <a:stretch>
            <a:fillRect/>
          </a:stretch>
        </p:blipFill>
        <p:spPr>
          <a:xfrm>
            <a:off x="6470806" y="2316151"/>
            <a:ext cx="2781959" cy="4227312"/>
          </a:xfrm>
          <a:prstGeom prst="rect">
            <a:avLst/>
          </a:prstGeom>
        </p:spPr>
      </p:pic>
      <p:pic>
        <p:nvPicPr>
          <p:cNvPr id="5" name="Picture 4">
            <a:extLst>
              <a:ext uri="{FF2B5EF4-FFF2-40B4-BE49-F238E27FC236}">
                <a16:creationId xmlns:a16="http://schemas.microsoft.com/office/drawing/2014/main" id="{D2CC581B-C2BC-8D5C-0293-7D1784E161DF}"/>
              </a:ext>
            </a:extLst>
          </p:cNvPr>
          <p:cNvPicPr>
            <a:picLocks noChangeAspect="1"/>
          </p:cNvPicPr>
          <p:nvPr/>
        </p:nvPicPr>
        <p:blipFill>
          <a:blip r:embed="rId3"/>
          <a:stretch>
            <a:fillRect/>
          </a:stretch>
        </p:blipFill>
        <p:spPr>
          <a:xfrm>
            <a:off x="9252764" y="2201918"/>
            <a:ext cx="2716257" cy="4416613"/>
          </a:xfrm>
          <a:prstGeom prst="rect">
            <a:avLst/>
          </a:prstGeom>
        </p:spPr>
      </p:pic>
      <p:sp>
        <p:nvSpPr>
          <p:cNvPr id="7" name="Content Placeholder 6">
            <a:extLst>
              <a:ext uri="{FF2B5EF4-FFF2-40B4-BE49-F238E27FC236}">
                <a16:creationId xmlns:a16="http://schemas.microsoft.com/office/drawing/2014/main" id="{65C22718-A92A-56D5-5FD1-BA9AE970BC4F}"/>
              </a:ext>
            </a:extLst>
          </p:cNvPr>
          <p:cNvSpPr>
            <a:spLocks noGrp="1"/>
          </p:cNvSpPr>
          <p:nvPr>
            <p:ph idx="1"/>
          </p:nvPr>
        </p:nvSpPr>
        <p:spPr>
          <a:xfrm>
            <a:off x="222979" y="2316151"/>
            <a:ext cx="6247827" cy="4707690"/>
          </a:xfrm>
        </p:spPr>
        <p:txBody>
          <a:bodyPr/>
          <a:lstStyle/>
          <a:p>
            <a:r>
              <a:rPr lang="en-IN" dirty="0">
                <a:solidFill>
                  <a:schemeClr val="accent2"/>
                </a:solidFill>
              </a:rPr>
              <a:t>Instragram Story:  </a:t>
            </a:r>
            <a:r>
              <a:rPr lang="en-IN" dirty="0">
                <a:solidFill>
                  <a:schemeClr val="accent5"/>
                </a:solidFill>
              </a:rPr>
              <a:t>Instagram story is knowing about the Maruti Suzuki and nita ambani are collaborating each other so they can tell about the business announcement. </a:t>
            </a:r>
          </a:p>
          <a:p>
            <a:pPr marL="0" indent="0">
              <a:buNone/>
            </a:pPr>
            <a:r>
              <a:rPr lang="en-IN" dirty="0">
                <a:solidFill>
                  <a:srgbClr val="FFFF00"/>
                </a:solidFill>
              </a:rPr>
              <a:t>   </a:t>
            </a:r>
            <a:r>
              <a:rPr lang="en-IN" dirty="0">
                <a:solidFill>
                  <a:schemeClr val="accent2">
                    <a:lumMod val="75000"/>
                  </a:schemeClr>
                </a:solidFill>
              </a:rPr>
              <a:t>URL ID link : </a:t>
            </a:r>
            <a:r>
              <a:rPr lang="en-IN" dirty="0">
                <a:solidFill>
                  <a:schemeClr val="accent2">
                    <a:lumMod val="75000"/>
                  </a:schemeClr>
                </a:solidFill>
                <a:hlinkClick r:id="rId4"/>
              </a:rPr>
              <a:t>https://instagram.com/stories/kottapalli_15/3212440173413685211?igshid=MTc4MmM1YmI2Ng==</a:t>
            </a:r>
            <a:endParaRPr lang="en-IN" dirty="0">
              <a:solidFill>
                <a:schemeClr val="accent2">
                  <a:lumMod val="75000"/>
                </a:schemeClr>
              </a:solidFill>
            </a:endParaRPr>
          </a:p>
          <a:p>
            <a:pPr marL="0" indent="0">
              <a:buNone/>
            </a:pPr>
            <a:r>
              <a:rPr lang="en-IN" dirty="0">
                <a:solidFill>
                  <a:srgbClr val="FFFF00"/>
                </a:solidFill>
                <a:hlinkClick r:id="rId5"/>
              </a:rPr>
              <a:t>https://instagram.com/stories/kottapalli_15/3212443494396563855?igshid=MTc4MmM1YmI2Ng==</a:t>
            </a:r>
            <a:endParaRPr lang="en-IN" dirty="0">
              <a:solidFill>
                <a:srgbClr val="FFFF00"/>
              </a:solidFill>
            </a:endParaRPr>
          </a:p>
          <a:p>
            <a:pPr marL="0" indent="0">
              <a:buNone/>
            </a:pPr>
            <a:r>
              <a:rPr lang="en-IN" dirty="0">
                <a:solidFill>
                  <a:schemeClr val="accent2">
                    <a:lumMod val="75000"/>
                  </a:schemeClr>
                </a:solidFill>
              </a:rPr>
              <a:t>Instragram </a:t>
            </a:r>
            <a:r>
              <a:rPr lang="en-IN" dirty="0" err="1">
                <a:solidFill>
                  <a:schemeClr val="accent2">
                    <a:lumMod val="75000"/>
                  </a:schemeClr>
                </a:solidFill>
              </a:rPr>
              <a:t>Alc</a:t>
            </a:r>
            <a:r>
              <a:rPr lang="en-IN" dirty="0">
                <a:solidFill>
                  <a:schemeClr val="accent2">
                    <a:lumMod val="75000"/>
                  </a:schemeClr>
                </a:solidFill>
              </a:rPr>
              <a:t>: </a:t>
            </a:r>
            <a:r>
              <a:rPr lang="en-IN" dirty="0">
                <a:solidFill>
                  <a:schemeClr val="accent2">
                    <a:lumMod val="75000"/>
                  </a:schemeClr>
                </a:solidFill>
                <a:hlinkClick r:id="rId6"/>
              </a:rPr>
              <a:t>https://www.instagram.com/invites/contact/?i=s3pbsfmfou8i&amp;utm_content=sfemchx</a:t>
            </a:r>
            <a:r>
              <a:rPr lang="en-IN" dirty="0">
                <a:solidFill>
                  <a:schemeClr val="accent2">
                    <a:lumMod val="75000"/>
                  </a:schemeClr>
                </a:solidFill>
              </a:rPr>
              <a:t> </a:t>
            </a:r>
          </a:p>
        </p:txBody>
      </p:sp>
    </p:spTree>
    <p:extLst>
      <p:ext uri="{BB962C8B-B14F-4D97-AF65-F5344CB8AC3E}">
        <p14:creationId xmlns:p14="http://schemas.microsoft.com/office/powerpoint/2010/main" val="1441062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3C8ADD-6F14-39E7-B061-BF56A993CD19}"/>
              </a:ext>
            </a:extLst>
          </p:cNvPr>
          <p:cNvSpPr>
            <a:spLocks noGrp="1"/>
          </p:cNvSpPr>
          <p:nvPr>
            <p:ph idx="1"/>
          </p:nvPr>
        </p:nvSpPr>
        <p:spPr/>
        <p:txBody>
          <a:bodyPr/>
          <a:lstStyle/>
          <a:p>
            <a:pPr marL="0" indent="0">
              <a:buNone/>
            </a:pPr>
            <a:r>
              <a:rPr lang="en-IN" dirty="0"/>
              <a:t>                    </a:t>
            </a:r>
          </a:p>
          <a:p>
            <a:pPr marL="0" indent="0">
              <a:buNone/>
            </a:pPr>
            <a:r>
              <a:rPr lang="en-IN" dirty="0"/>
              <a:t>                                                        </a:t>
            </a:r>
            <a:r>
              <a:rPr lang="en-IN" dirty="0">
                <a:solidFill>
                  <a:schemeClr val="accent5">
                    <a:lumMod val="75000"/>
                  </a:schemeClr>
                </a:solidFill>
              </a:rPr>
              <a:t>DESIGNS / VIDEO EDiTiNG</a:t>
            </a:r>
          </a:p>
          <a:p>
            <a:pPr marL="0" indent="0">
              <a:buNone/>
            </a:pPr>
            <a:r>
              <a:rPr lang="en-IN" dirty="0"/>
              <a:t>      </a:t>
            </a:r>
            <a:r>
              <a:rPr lang="en-IN" dirty="0">
                <a:solidFill>
                  <a:schemeClr val="accent2"/>
                </a:solidFill>
              </a:rPr>
              <a:t>Video editing </a:t>
            </a:r>
            <a:r>
              <a:rPr lang="en-IN" dirty="0"/>
              <a:t>: in this we use the capcut app and vpn power to use the</a:t>
            </a:r>
          </a:p>
          <a:p>
            <a:pPr marL="0" indent="0">
              <a:buNone/>
            </a:pPr>
            <a:r>
              <a:rPr lang="en-IN" dirty="0"/>
              <a:t>        Attributes of cap cut and use the pictures arts app for photos editing.          </a:t>
            </a:r>
            <a:endParaRPr lang="en-US" dirty="0"/>
          </a:p>
        </p:txBody>
      </p:sp>
    </p:spTree>
    <p:extLst>
      <p:ext uri="{BB962C8B-B14F-4D97-AF65-F5344CB8AC3E}">
        <p14:creationId xmlns:p14="http://schemas.microsoft.com/office/powerpoint/2010/main" val="3643247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1CB3-F4D3-5D71-7AFD-19F84489EBFA}"/>
              </a:ext>
            </a:extLst>
          </p:cNvPr>
          <p:cNvSpPr>
            <a:spLocks noGrp="1"/>
          </p:cNvSpPr>
          <p:nvPr>
            <p:ph type="title"/>
          </p:nvPr>
        </p:nvSpPr>
        <p:spPr/>
        <p:txBody>
          <a:bodyPr/>
          <a:lstStyle/>
          <a:p>
            <a:r>
              <a:rPr lang="en-IN" dirty="0">
                <a:solidFill>
                  <a:srgbClr val="FFFF00"/>
                </a:solidFill>
              </a:rPr>
              <a:t> Project presentation</a:t>
            </a:r>
            <a:r>
              <a:rPr lang="en-IN" dirty="0"/>
              <a:t> </a:t>
            </a:r>
            <a:endParaRPr lang="en-US" dirty="0"/>
          </a:p>
        </p:txBody>
      </p:sp>
      <p:pic>
        <p:nvPicPr>
          <p:cNvPr id="4" name="VID-20231015-WA0000.mp4">
            <a:hlinkClick r:id="" action="ppaction://media"/>
            <a:extLst>
              <a:ext uri="{FF2B5EF4-FFF2-40B4-BE49-F238E27FC236}">
                <a16:creationId xmlns:a16="http://schemas.microsoft.com/office/drawing/2014/main" id="{E3240AF9-4DF5-4B4E-E1F7-724842223A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57167" y="2687117"/>
            <a:ext cx="7259199" cy="3416300"/>
          </a:xfrm>
        </p:spPr>
      </p:pic>
    </p:spTree>
    <p:extLst>
      <p:ext uri="{BB962C8B-B14F-4D97-AF65-F5344CB8AC3E}">
        <p14:creationId xmlns:p14="http://schemas.microsoft.com/office/powerpoint/2010/main" val="95729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E73B-2E5D-6DCA-31A5-25659CCCD4F8}"/>
              </a:ext>
            </a:extLst>
          </p:cNvPr>
          <p:cNvSpPr>
            <a:spLocks noGrp="1"/>
          </p:cNvSpPr>
          <p:nvPr>
            <p:ph type="title"/>
          </p:nvPr>
        </p:nvSpPr>
        <p:spPr/>
        <p:txBody>
          <a:bodyPr/>
          <a:lstStyle/>
          <a:p>
            <a:r>
              <a:rPr lang="en-IN" dirty="0">
                <a:solidFill>
                  <a:srgbClr val="FF0000"/>
                </a:solidFill>
              </a:rPr>
              <a:t>Maruti Suzuki </a:t>
            </a:r>
            <a:endParaRPr lang="en-US" dirty="0">
              <a:solidFill>
                <a:srgbClr val="FF0000"/>
              </a:solidFill>
            </a:endParaRPr>
          </a:p>
        </p:txBody>
      </p:sp>
      <p:pic>
        <p:nvPicPr>
          <p:cNvPr id="4" name="Content Placeholder 3">
            <a:extLst>
              <a:ext uri="{FF2B5EF4-FFF2-40B4-BE49-F238E27FC236}">
                <a16:creationId xmlns:a16="http://schemas.microsoft.com/office/drawing/2014/main" id="{B5D8FA98-696B-1703-5581-57F0C4849945}"/>
              </a:ext>
            </a:extLst>
          </p:cNvPr>
          <p:cNvPicPr>
            <a:picLocks noGrp="1" noChangeAspect="1"/>
          </p:cNvPicPr>
          <p:nvPr>
            <p:ph idx="1"/>
          </p:nvPr>
        </p:nvPicPr>
        <p:blipFill>
          <a:blip r:embed="rId2"/>
          <a:stretch>
            <a:fillRect/>
          </a:stretch>
        </p:blipFill>
        <p:spPr>
          <a:xfrm>
            <a:off x="599266" y="2395698"/>
            <a:ext cx="10328478" cy="4161494"/>
          </a:xfrm>
        </p:spPr>
      </p:pic>
    </p:spTree>
    <p:extLst>
      <p:ext uri="{BB962C8B-B14F-4D97-AF65-F5344CB8AC3E}">
        <p14:creationId xmlns:p14="http://schemas.microsoft.com/office/powerpoint/2010/main" val="253896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DA61-D069-5822-C879-74D3A0184588}"/>
              </a:ext>
            </a:extLst>
          </p:cNvPr>
          <p:cNvSpPr>
            <a:spLocks noGrp="1"/>
          </p:cNvSpPr>
          <p:nvPr>
            <p:ph type="title"/>
          </p:nvPr>
        </p:nvSpPr>
        <p:spPr/>
        <p:txBody>
          <a:bodyPr/>
          <a:lstStyle/>
          <a:p>
            <a:r>
              <a:rPr lang="en-IN" dirty="0"/>
              <a:t>About our Project </a:t>
            </a:r>
            <a:endParaRPr lang="en-US" dirty="0"/>
          </a:p>
        </p:txBody>
      </p:sp>
      <p:sp>
        <p:nvSpPr>
          <p:cNvPr id="3" name="Content Placeholder 2">
            <a:extLst>
              <a:ext uri="{FF2B5EF4-FFF2-40B4-BE49-F238E27FC236}">
                <a16:creationId xmlns:a16="http://schemas.microsoft.com/office/drawing/2014/main" id="{6D2B62AE-36BB-1DF5-20FA-6E1921AD013D}"/>
              </a:ext>
            </a:extLst>
          </p:cNvPr>
          <p:cNvSpPr>
            <a:spLocks noGrp="1"/>
          </p:cNvSpPr>
          <p:nvPr>
            <p:ph idx="1"/>
          </p:nvPr>
        </p:nvSpPr>
        <p:spPr>
          <a:xfrm>
            <a:off x="346535" y="2468032"/>
            <a:ext cx="7253335" cy="3416300"/>
          </a:xfrm>
        </p:spPr>
        <p:txBody>
          <a:bodyPr/>
          <a:lstStyle/>
          <a:p>
            <a:r>
              <a:rPr lang="en-IN" dirty="0">
                <a:solidFill>
                  <a:schemeClr val="accent2">
                    <a:lumMod val="75000"/>
                  </a:schemeClr>
                </a:solidFill>
              </a:rPr>
              <a:t>Company / Topic for project : Maruti suzuki</a:t>
            </a:r>
          </a:p>
          <a:p>
            <a:r>
              <a:rPr lang="en-IN" dirty="0">
                <a:solidFill>
                  <a:schemeClr val="accent2">
                    <a:lumMod val="75000"/>
                  </a:schemeClr>
                </a:solidFill>
              </a:rPr>
              <a:t>Research Brand  identity:</a:t>
            </a:r>
          </a:p>
          <a:p>
            <a:r>
              <a:rPr lang="en-IN" dirty="0">
                <a:solidFill>
                  <a:schemeClr val="accent2">
                    <a:lumMod val="75000"/>
                  </a:schemeClr>
                </a:solidFill>
              </a:rPr>
              <a:t>Brand logo  : </a:t>
            </a:r>
          </a:p>
          <a:p>
            <a:endParaRPr lang="en-US" dirty="0">
              <a:solidFill>
                <a:schemeClr val="accent2">
                  <a:lumMod val="75000"/>
                </a:schemeClr>
              </a:solidFill>
            </a:endParaRPr>
          </a:p>
        </p:txBody>
      </p:sp>
      <p:pic>
        <p:nvPicPr>
          <p:cNvPr id="4" name="Picture 3">
            <a:extLst>
              <a:ext uri="{FF2B5EF4-FFF2-40B4-BE49-F238E27FC236}">
                <a16:creationId xmlns:a16="http://schemas.microsoft.com/office/drawing/2014/main" id="{005C4711-6629-5779-592F-008BE9006A46}"/>
              </a:ext>
            </a:extLst>
          </p:cNvPr>
          <p:cNvPicPr>
            <a:picLocks noChangeAspect="1"/>
          </p:cNvPicPr>
          <p:nvPr/>
        </p:nvPicPr>
        <p:blipFill>
          <a:blip r:embed="rId2"/>
          <a:stretch>
            <a:fillRect/>
          </a:stretch>
        </p:blipFill>
        <p:spPr>
          <a:xfrm>
            <a:off x="2620004" y="3429000"/>
            <a:ext cx="9106482" cy="3242731"/>
          </a:xfrm>
          <a:prstGeom prst="rect">
            <a:avLst/>
          </a:prstGeom>
        </p:spPr>
      </p:pic>
    </p:spTree>
    <p:extLst>
      <p:ext uri="{BB962C8B-B14F-4D97-AF65-F5344CB8AC3E}">
        <p14:creationId xmlns:p14="http://schemas.microsoft.com/office/powerpoint/2010/main" val="505752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C70D7E-C159-68B6-515D-DC7D9A4E4919}"/>
              </a:ext>
            </a:extLst>
          </p:cNvPr>
          <p:cNvSpPr>
            <a:spLocks noGrp="1"/>
          </p:cNvSpPr>
          <p:nvPr>
            <p:ph idx="1"/>
          </p:nvPr>
        </p:nvSpPr>
        <p:spPr>
          <a:xfrm>
            <a:off x="1090708" y="3087294"/>
            <a:ext cx="8825659" cy="3416300"/>
          </a:xfrm>
        </p:spPr>
        <p:txBody>
          <a:bodyPr/>
          <a:lstStyle/>
          <a:p>
            <a:r>
              <a:rPr lang="en-IN" dirty="0"/>
              <a:t>Brand colours : Red and blue </a:t>
            </a:r>
          </a:p>
          <a:p>
            <a:endParaRPr lang="en-IN" dirty="0"/>
          </a:p>
          <a:p>
            <a:r>
              <a:rPr lang="en-IN" dirty="0"/>
              <a:t>Brand tagline  :  ‘way of life ‘</a:t>
            </a:r>
          </a:p>
          <a:p>
            <a:endParaRPr lang="en-IN" dirty="0"/>
          </a:p>
          <a:p>
            <a:r>
              <a:rPr lang="en-IN" dirty="0"/>
              <a:t>Brand website : https //www.Maruti Suzuki.Com </a:t>
            </a:r>
          </a:p>
          <a:p>
            <a:pPr marL="0" indent="0">
              <a:buNone/>
            </a:pPr>
            <a:endParaRPr lang="en-US" dirty="0"/>
          </a:p>
        </p:txBody>
      </p:sp>
    </p:spTree>
    <p:extLst>
      <p:ext uri="{BB962C8B-B14F-4D97-AF65-F5344CB8AC3E}">
        <p14:creationId xmlns:p14="http://schemas.microsoft.com/office/powerpoint/2010/main" val="110364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71CE-4F1A-9BD6-FA91-877F578761EB}"/>
              </a:ext>
            </a:extLst>
          </p:cNvPr>
          <p:cNvSpPr>
            <a:spLocks noGrp="1"/>
          </p:cNvSpPr>
          <p:nvPr>
            <p:ph type="title"/>
          </p:nvPr>
        </p:nvSpPr>
        <p:spPr/>
        <p:txBody>
          <a:bodyPr/>
          <a:lstStyle/>
          <a:p>
            <a:r>
              <a:rPr lang="en-IN" dirty="0"/>
              <a:t>Brand study ,competitor Analysis &amp;  Buyer’s / Audience  persona</a:t>
            </a:r>
            <a:endParaRPr lang="en-US" dirty="0"/>
          </a:p>
        </p:txBody>
      </p:sp>
      <p:sp>
        <p:nvSpPr>
          <p:cNvPr id="3" name="Content Placeholder 2">
            <a:extLst>
              <a:ext uri="{FF2B5EF4-FFF2-40B4-BE49-F238E27FC236}">
                <a16:creationId xmlns:a16="http://schemas.microsoft.com/office/drawing/2014/main" id="{2FA9CDB6-297B-CA19-AAFC-61B5281B7CE8}"/>
              </a:ext>
            </a:extLst>
          </p:cNvPr>
          <p:cNvSpPr>
            <a:spLocks noGrp="1"/>
          </p:cNvSpPr>
          <p:nvPr>
            <p:ph idx="1"/>
          </p:nvPr>
        </p:nvSpPr>
        <p:spPr>
          <a:xfrm>
            <a:off x="257046" y="2219326"/>
            <a:ext cx="7510058" cy="4271954"/>
          </a:xfrm>
        </p:spPr>
        <p:txBody>
          <a:bodyPr>
            <a:noAutofit/>
          </a:bodyPr>
          <a:lstStyle/>
          <a:p>
            <a:r>
              <a:rPr lang="en-IN" sz="1600" dirty="0">
                <a:solidFill>
                  <a:srgbClr val="FF0000"/>
                </a:solidFill>
              </a:rPr>
              <a:t>Research Brand</a:t>
            </a:r>
            <a:r>
              <a:rPr lang="en-IN" sz="1600" dirty="0"/>
              <a:t>: Maruti Suzuki India Limited of Suzuki Motor Corporation, Japan, is India’s largest passenger car maker. Maruti Suzuki is credited with having ushered in the automobile revolution in the country.  One of most important brand in the India.</a:t>
            </a:r>
          </a:p>
          <a:p>
            <a:r>
              <a:rPr lang="en-IN" sz="1600" dirty="0">
                <a:solidFill>
                  <a:srgbClr val="7030A0"/>
                </a:solidFill>
              </a:rPr>
              <a:t>Mission / Values </a:t>
            </a:r>
            <a:r>
              <a:rPr lang="en-IN" sz="1600" dirty="0"/>
              <a:t>: creating customer delight and shareholder wealth”, it is also distinctive being “a pride of India”. Increase their reasonable price  and customer can buy reasonable price in the market.</a:t>
            </a:r>
          </a:p>
          <a:p>
            <a:r>
              <a:rPr lang="en-IN" sz="1600" dirty="0">
                <a:solidFill>
                  <a:schemeClr val="accent4">
                    <a:lumMod val="75000"/>
                  </a:schemeClr>
                </a:solidFill>
              </a:rPr>
              <a:t>USP </a:t>
            </a:r>
            <a:r>
              <a:rPr lang="en-IN" sz="1600" dirty="0"/>
              <a:t>: Unique selling proposition (USP) Maruti has car models in every segment with a wide price range to choose from, apart from being the most reliable name in Indian automobile market.</a:t>
            </a:r>
          </a:p>
          <a:p>
            <a:r>
              <a:rPr lang="en-IN" sz="1600" dirty="0">
                <a:solidFill>
                  <a:schemeClr val="accent5">
                    <a:lumMod val="75000"/>
                  </a:schemeClr>
                </a:solidFill>
              </a:rPr>
              <a:t>Analyze Brand Tone and identify</a:t>
            </a:r>
            <a:r>
              <a:rPr lang="en-IN" sz="1600" dirty="0">
                <a:solidFill>
                  <a:schemeClr val="tx1"/>
                </a:solidFill>
              </a:rPr>
              <a:t>: Maruti Suzuki as a brand products are the best. </a:t>
            </a:r>
            <a:endParaRPr lang="en-IN" sz="1600" dirty="0"/>
          </a:p>
          <a:p>
            <a:r>
              <a:rPr lang="en-IN" sz="1600" dirty="0">
                <a:solidFill>
                  <a:schemeClr val="accent5">
                    <a:lumMod val="50000"/>
                  </a:schemeClr>
                </a:solidFill>
              </a:rPr>
              <a:t>Set  5 SMART goals and Kips for the Same :</a:t>
            </a:r>
            <a:r>
              <a:rPr lang="en-IN" sz="1600" dirty="0"/>
              <a:t> kpis are not same as goals .metrics should not become target.</a:t>
            </a:r>
            <a:endParaRPr lang="en-US" sz="1600" dirty="0"/>
          </a:p>
        </p:txBody>
      </p:sp>
      <p:pic>
        <p:nvPicPr>
          <p:cNvPr id="5" name="Picture 4">
            <a:extLst>
              <a:ext uri="{FF2B5EF4-FFF2-40B4-BE49-F238E27FC236}">
                <a16:creationId xmlns:a16="http://schemas.microsoft.com/office/drawing/2014/main" id="{452E5D8F-1BED-CDD1-DD55-FEAA64136AAC}"/>
              </a:ext>
            </a:extLst>
          </p:cNvPr>
          <p:cNvPicPr>
            <a:picLocks noChangeAspect="1"/>
          </p:cNvPicPr>
          <p:nvPr/>
        </p:nvPicPr>
        <p:blipFill>
          <a:blip r:embed="rId2"/>
          <a:stretch>
            <a:fillRect/>
          </a:stretch>
        </p:blipFill>
        <p:spPr>
          <a:xfrm>
            <a:off x="7767104" y="2219326"/>
            <a:ext cx="4424896" cy="3924300"/>
          </a:xfrm>
          <a:prstGeom prst="rect">
            <a:avLst/>
          </a:prstGeom>
        </p:spPr>
      </p:pic>
    </p:spTree>
    <p:extLst>
      <p:ext uri="{BB962C8B-B14F-4D97-AF65-F5344CB8AC3E}">
        <p14:creationId xmlns:p14="http://schemas.microsoft.com/office/powerpoint/2010/main" val="3631542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7D67-6A11-4984-6D49-0949135CFFF4}"/>
              </a:ext>
            </a:extLst>
          </p:cNvPr>
          <p:cNvSpPr>
            <a:spLocks noGrp="1"/>
          </p:cNvSpPr>
          <p:nvPr>
            <p:ph type="title"/>
          </p:nvPr>
        </p:nvSpPr>
        <p:spPr/>
        <p:txBody>
          <a:bodyPr/>
          <a:lstStyle/>
          <a:p>
            <a:r>
              <a:rPr lang="en-IN" dirty="0">
                <a:solidFill>
                  <a:srgbClr val="FFFF00"/>
                </a:solidFill>
              </a:rPr>
              <a:t>Buyer’s  persona </a:t>
            </a:r>
            <a:endParaRPr lang="en-US" dirty="0">
              <a:solidFill>
                <a:srgbClr val="FFFF00"/>
              </a:solidFill>
            </a:endParaRPr>
          </a:p>
        </p:txBody>
      </p:sp>
      <p:sp>
        <p:nvSpPr>
          <p:cNvPr id="3" name="Content Placeholder 2">
            <a:extLst>
              <a:ext uri="{FF2B5EF4-FFF2-40B4-BE49-F238E27FC236}">
                <a16:creationId xmlns:a16="http://schemas.microsoft.com/office/drawing/2014/main" id="{8F0DAAB1-613C-B58A-93D4-5F41517010B0}"/>
              </a:ext>
            </a:extLst>
          </p:cNvPr>
          <p:cNvSpPr>
            <a:spLocks noGrp="1"/>
          </p:cNvSpPr>
          <p:nvPr>
            <p:ph idx="1"/>
          </p:nvPr>
        </p:nvSpPr>
        <p:spPr/>
        <p:txBody>
          <a:bodyPr/>
          <a:lstStyle/>
          <a:p>
            <a:r>
              <a:rPr lang="en-IN" dirty="0"/>
              <a:t>Buyers are looking for a vechicle fir Transportation  with these important  segment.</a:t>
            </a:r>
          </a:p>
          <a:p>
            <a:r>
              <a:rPr lang="en-IN" dirty="0"/>
              <a:t>High cost</a:t>
            </a:r>
          </a:p>
          <a:p>
            <a:r>
              <a:rPr lang="en-IN" dirty="0"/>
              <a:t>A joyful journey</a:t>
            </a:r>
          </a:p>
          <a:p>
            <a:r>
              <a:rPr lang="en-IN" dirty="0"/>
              <a:t>More mileage </a:t>
            </a:r>
          </a:p>
          <a:p>
            <a:r>
              <a:rPr lang="en-IN" dirty="0"/>
              <a:t>Good quality  and strong body parts.</a:t>
            </a:r>
            <a:endParaRPr lang="en-US" dirty="0"/>
          </a:p>
        </p:txBody>
      </p:sp>
    </p:spTree>
    <p:extLst>
      <p:ext uri="{BB962C8B-B14F-4D97-AF65-F5344CB8AC3E}">
        <p14:creationId xmlns:p14="http://schemas.microsoft.com/office/powerpoint/2010/main" val="1072092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6E2A1-05DC-9284-9252-566D61E2A548}"/>
              </a:ext>
            </a:extLst>
          </p:cNvPr>
          <p:cNvSpPr>
            <a:spLocks noGrp="1"/>
          </p:cNvSpPr>
          <p:nvPr>
            <p:ph type="title"/>
          </p:nvPr>
        </p:nvSpPr>
        <p:spPr/>
        <p:txBody>
          <a:bodyPr/>
          <a:lstStyle/>
          <a:p>
            <a:r>
              <a:rPr lang="en-IN" dirty="0">
                <a:solidFill>
                  <a:schemeClr val="accent4"/>
                </a:solidFill>
              </a:rPr>
              <a:t>Part 2: SEO &amp; Keyword Research</a:t>
            </a:r>
            <a:r>
              <a:rPr lang="en-IN" dirty="0">
                <a:solidFill>
                  <a:srgbClr val="C00000"/>
                </a:solidFill>
              </a:rPr>
              <a:t> </a:t>
            </a:r>
            <a:endParaRPr lang="en-US" dirty="0">
              <a:solidFill>
                <a:srgbClr val="C00000"/>
              </a:solidFill>
            </a:endParaRPr>
          </a:p>
        </p:txBody>
      </p:sp>
      <p:sp>
        <p:nvSpPr>
          <p:cNvPr id="7" name="Content Placeholder 6">
            <a:extLst>
              <a:ext uri="{FF2B5EF4-FFF2-40B4-BE49-F238E27FC236}">
                <a16:creationId xmlns:a16="http://schemas.microsoft.com/office/drawing/2014/main" id="{F0B6638F-7916-778A-E1B7-9CC6F6A54B38}"/>
              </a:ext>
            </a:extLst>
          </p:cNvPr>
          <p:cNvSpPr>
            <a:spLocks noGrp="1"/>
          </p:cNvSpPr>
          <p:nvPr>
            <p:ph idx="1"/>
          </p:nvPr>
        </p:nvSpPr>
        <p:spPr>
          <a:xfrm>
            <a:off x="498811" y="2228927"/>
            <a:ext cx="3849282" cy="4182736"/>
          </a:xfrm>
        </p:spPr>
        <p:txBody>
          <a:bodyPr/>
          <a:lstStyle/>
          <a:p>
            <a:r>
              <a:rPr lang="en-IN" dirty="0">
                <a:solidFill>
                  <a:srgbClr val="FF0000"/>
                </a:solidFill>
              </a:rPr>
              <a:t>SEO &amp; Keyword Research</a:t>
            </a:r>
            <a:r>
              <a:rPr lang="en-IN" dirty="0"/>
              <a:t>  : </a:t>
            </a:r>
          </a:p>
          <a:p>
            <a:r>
              <a:rPr lang="en-IN" dirty="0"/>
              <a:t>Site Analysis </a:t>
            </a:r>
          </a:p>
          <a:p>
            <a:r>
              <a:rPr lang="en-IN" dirty="0"/>
              <a:t>Link building </a:t>
            </a:r>
          </a:p>
          <a:p>
            <a:r>
              <a:rPr lang="en-IN" dirty="0"/>
              <a:t>Maintaing SERP Ranking</a:t>
            </a:r>
          </a:p>
          <a:p>
            <a:r>
              <a:rPr lang="en-IN" dirty="0"/>
              <a:t>              </a:t>
            </a:r>
            <a:r>
              <a:rPr lang="en-IN" dirty="0">
                <a:solidFill>
                  <a:schemeClr val="accent3">
                    <a:lumMod val="75000"/>
                  </a:schemeClr>
                </a:solidFill>
              </a:rPr>
              <a:t>    Keyword Research</a:t>
            </a:r>
            <a:r>
              <a:rPr lang="en-IN" dirty="0"/>
              <a:t> : </a:t>
            </a:r>
          </a:p>
          <a:p>
            <a:r>
              <a:rPr lang="en-IN" dirty="0"/>
              <a:t>To increase website traffic:   </a:t>
            </a:r>
          </a:p>
          <a:p>
            <a:pPr marL="0" indent="0">
              <a:buNone/>
            </a:pPr>
            <a:r>
              <a:rPr lang="en-IN" dirty="0"/>
              <a:t>    as keyword research  help us  known Which Keywords are used by target customer mostly ,by we can improve  our website traffic.</a:t>
            </a:r>
          </a:p>
        </p:txBody>
      </p:sp>
      <p:pic>
        <p:nvPicPr>
          <p:cNvPr id="3" name="Picture 2">
            <a:extLst>
              <a:ext uri="{FF2B5EF4-FFF2-40B4-BE49-F238E27FC236}">
                <a16:creationId xmlns:a16="http://schemas.microsoft.com/office/drawing/2014/main" id="{16675553-8578-DEBB-34AD-FD69F2119C5F}"/>
              </a:ext>
            </a:extLst>
          </p:cNvPr>
          <p:cNvPicPr>
            <a:picLocks noChangeAspect="1"/>
          </p:cNvPicPr>
          <p:nvPr/>
        </p:nvPicPr>
        <p:blipFill>
          <a:blip r:embed="rId2"/>
          <a:stretch>
            <a:fillRect/>
          </a:stretch>
        </p:blipFill>
        <p:spPr>
          <a:xfrm>
            <a:off x="4348092" y="2228927"/>
            <a:ext cx="7345097" cy="4441864"/>
          </a:xfrm>
          <a:prstGeom prst="rect">
            <a:avLst/>
          </a:prstGeom>
        </p:spPr>
      </p:pic>
    </p:spTree>
    <p:extLst>
      <p:ext uri="{BB962C8B-B14F-4D97-AF65-F5344CB8AC3E}">
        <p14:creationId xmlns:p14="http://schemas.microsoft.com/office/powerpoint/2010/main" val="3903320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8C33668-F5FE-C458-CE2D-55826AB51E9A}"/>
              </a:ext>
            </a:extLst>
          </p:cNvPr>
          <p:cNvPicPr>
            <a:picLocks noGrp="1" noChangeAspect="1"/>
          </p:cNvPicPr>
          <p:nvPr>
            <p:ph idx="1"/>
          </p:nvPr>
        </p:nvPicPr>
        <p:blipFill>
          <a:blip r:embed="rId2"/>
          <a:stretch>
            <a:fillRect/>
          </a:stretch>
        </p:blipFill>
        <p:spPr>
          <a:xfrm>
            <a:off x="464540" y="2123768"/>
            <a:ext cx="6559965" cy="4513524"/>
          </a:xfrm>
        </p:spPr>
      </p:pic>
      <p:pic>
        <p:nvPicPr>
          <p:cNvPr id="9" name="Picture 8">
            <a:extLst>
              <a:ext uri="{FF2B5EF4-FFF2-40B4-BE49-F238E27FC236}">
                <a16:creationId xmlns:a16="http://schemas.microsoft.com/office/drawing/2014/main" id="{E0FBBE68-9DCA-F715-0173-59FC7FA1461F}"/>
              </a:ext>
            </a:extLst>
          </p:cNvPr>
          <p:cNvPicPr>
            <a:picLocks noChangeAspect="1"/>
          </p:cNvPicPr>
          <p:nvPr/>
        </p:nvPicPr>
        <p:blipFill>
          <a:blip r:embed="rId3"/>
          <a:stretch>
            <a:fillRect/>
          </a:stretch>
        </p:blipFill>
        <p:spPr>
          <a:xfrm>
            <a:off x="7815423" y="2217796"/>
            <a:ext cx="3326104" cy="4325469"/>
          </a:xfrm>
          <a:prstGeom prst="rect">
            <a:avLst/>
          </a:prstGeom>
        </p:spPr>
      </p:pic>
    </p:spTree>
    <p:extLst>
      <p:ext uri="{BB962C8B-B14F-4D97-AF65-F5344CB8AC3E}">
        <p14:creationId xmlns:p14="http://schemas.microsoft.com/office/powerpoint/2010/main" val="106411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B12C5-1210-63A1-0E3C-1DD1A051CA1F}"/>
              </a:ext>
            </a:extLst>
          </p:cNvPr>
          <p:cNvSpPr>
            <a:spLocks noGrp="1"/>
          </p:cNvSpPr>
          <p:nvPr>
            <p:ph idx="1"/>
          </p:nvPr>
        </p:nvSpPr>
        <p:spPr/>
        <p:txBody>
          <a:bodyPr/>
          <a:lstStyle/>
          <a:p>
            <a:r>
              <a:rPr lang="en-IN"/>
              <a:t>Ranking  : </a:t>
            </a:r>
            <a:endParaRPr lang="en-US"/>
          </a:p>
        </p:txBody>
      </p:sp>
      <p:pic>
        <p:nvPicPr>
          <p:cNvPr id="4" name="Picture 3">
            <a:extLst>
              <a:ext uri="{FF2B5EF4-FFF2-40B4-BE49-F238E27FC236}">
                <a16:creationId xmlns:a16="http://schemas.microsoft.com/office/drawing/2014/main" id="{69085711-E433-0519-EC10-5B923F487EAA}"/>
              </a:ext>
            </a:extLst>
          </p:cNvPr>
          <p:cNvPicPr>
            <a:picLocks noChangeAspect="1"/>
          </p:cNvPicPr>
          <p:nvPr/>
        </p:nvPicPr>
        <p:blipFill>
          <a:blip r:embed="rId2"/>
          <a:stretch>
            <a:fillRect/>
          </a:stretch>
        </p:blipFill>
        <p:spPr>
          <a:xfrm>
            <a:off x="3084545" y="2229791"/>
            <a:ext cx="6831822" cy="4366674"/>
          </a:xfrm>
          <a:prstGeom prst="rect">
            <a:avLst/>
          </a:prstGeom>
        </p:spPr>
      </p:pic>
    </p:spTree>
    <p:extLst>
      <p:ext uri="{BB962C8B-B14F-4D97-AF65-F5344CB8AC3E}">
        <p14:creationId xmlns:p14="http://schemas.microsoft.com/office/powerpoint/2010/main" val="3235665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TF10001029" id="{ED3996BA-162B-43C7-B0E2-A5CA4E649741}" vid="{187088E4-27D7-4455-856F-4A44258D82E2}"/>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Ion Boardroom</vt:lpstr>
      <vt:lpstr>Digital marketing project             Phase 2</vt:lpstr>
      <vt:lpstr>Maruti Suzuki </vt:lpstr>
      <vt:lpstr>About our Project </vt:lpstr>
      <vt:lpstr>PowerPoint Presentation</vt:lpstr>
      <vt:lpstr>Brand study ,competitor Analysis &amp;  Buyer’s / Audience  persona</vt:lpstr>
      <vt:lpstr>Buyer’s  persona </vt:lpstr>
      <vt:lpstr>Part 2: SEO &amp; Keyword Research </vt:lpstr>
      <vt:lpstr>PowerPoint Presentation</vt:lpstr>
      <vt:lpstr>PowerPoint Presentation</vt:lpstr>
      <vt:lpstr>PowerPoint Presentation</vt:lpstr>
      <vt:lpstr>Part 3 : Content ideas and Marketing Strategies</vt:lpstr>
      <vt:lpstr>PowerPoint Presentation</vt:lpstr>
      <vt:lpstr>Content Calendar Of Maruti Suzuki </vt:lpstr>
      <vt:lpstr>Part 4 :  Content  Creation and  Curation</vt:lpstr>
      <vt:lpstr>PowerPoint Presentation</vt:lpstr>
      <vt:lpstr> Project presentation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kottapallinandini59@gmail.com</dc:creator>
  <cp:lastModifiedBy>kottapallinandini59@gmail.com</cp:lastModifiedBy>
  <cp:revision>25</cp:revision>
  <dcterms:created xsi:type="dcterms:W3CDTF">2023-10-11T07:40:54Z</dcterms:created>
  <dcterms:modified xsi:type="dcterms:W3CDTF">2023-10-16T07:05:01Z</dcterms:modified>
</cp:coreProperties>
</file>